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43" d="100"/>
          <a:sy n="43" d="100"/>
        </p:scale>
        <p:origin x="126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72B2-E7BC-45C2-8699-299A9ABA02D8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F23B-47A3-4D88-A0BD-CDF8109E9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72B2-E7BC-45C2-8699-299A9ABA02D8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F23B-47A3-4D88-A0BD-CDF8109E9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1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72B2-E7BC-45C2-8699-299A9ABA02D8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F23B-47A3-4D88-A0BD-CDF8109E9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1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72B2-E7BC-45C2-8699-299A9ABA02D8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F23B-47A3-4D88-A0BD-CDF8109E9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8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72B2-E7BC-45C2-8699-299A9ABA02D8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F23B-47A3-4D88-A0BD-CDF8109E9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5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72B2-E7BC-45C2-8699-299A9ABA02D8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F23B-47A3-4D88-A0BD-CDF8109E9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2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72B2-E7BC-45C2-8699-299A9ABA02D8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F23B-47A3-4D88-A0BD-CDF8109E9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8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72B2-E7BC-45C2-8699-299A9ABA02D8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F23B-47A3-4D88-A0BD-CDF8109E9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5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72B2-E7BC-45C2-8699-299A9ABA02D8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F23B-47A3-4D88-A0BD-CDF8109E9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72B2-E7BC-45C2-8699-299A9ABA02D8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F23B-47A3-4D88-A0BD-CDF8109E9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8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72B2-E7BC-45C2-8699-299A9ABA02D8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F23B-47A3-4D88-A0BD-CDF8109E9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9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072B2-E7BC-45C2-8699-299A9ABA02D8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AF23B-47A3-4D88-A0BD-CDF8109E9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5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18" Type="http://schemas.openxmlformats.org/officeDocument/2006/relationships/image" Target="../media/image16.jpeg"/><Relationship Id="rId26" Type="http://schemas.openxmlformats.org/officeDocument/2006/relationships/image" Target="../media/image23.jpeg"/><Relationship Id="rId3" Type="http://schemas.openxmlformats.org/officeDocument/2006/relationships/image" Target="../media/image2.jpg"/><Relationship Id="rId21" Type="http://schemas.openxmlformats.org/officeDocument/2006/relationships/image" Target="../media/image18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hyperlink" Target="https://urldefense.proofpoint.com/v2/url?u=https-3A__urldefense.com_v3_-5F-5Fhttp-3A_www.walsh.law_-5F-5F-3B-21-21MPAZj1r9Mghpww-21R3Ky4az6RUE7Ntv6vtwg5zbS3DtLW43LWjSZmfM4CA2MNL5odGCUDBwGG7BUPbag-24&amp;d=DwMGaQ&amp;c=euGZstcaTDllvimEN8b7jXrwqOf-v5A_CdpgnVfiiMM&amp;r=g4KC-gJaO5Y6iSCPlcQp69y702M7JqayRN8qyuOCxXk&amp;m=WmccObVEdSPn8nn1z_Wf_Z3jWgA7nKMrvjz3SmvV6Y0&amp;s=qvq-fum0o4HGCEk1vN2iCjNjX3NY3spHQc4sLwb79Gk&amp;e=" TargetMode="External"/><Relationship Id="rId25" Type="http://schemas.openxmlformats.org/officeDocument/2006/relationships/image" Target="../media/image22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7.jp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24" Type="http://schemas.openxmlformats.org/officeDocument/2006/relationships/image" Target="../media/image21.jp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jpg"/><Relationship Id="rId28" Type="http://schemas.openxmlformats.org/officeDocument/2006/relationships/image" Target="../media/image25.svg"/><Relationship Id="rId10" Type="http://schemas.openxmlformats.org/officeDocument/2006/relationships/image" Target="../media/image9.jpg"/><Relationship Id="rId19" Type="http://schemas.openxmlformats.org/officeDocument/2006/relationships/image" Target="cid:image004.jpg@01D7C5CE.83652DE0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g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B90D645-088C-4966-B59B-C96F6F950B37}"/>
              </a:ext>
            </a:extLst>
          </p:cNvPr>
          <p:cNvSpPr/>
          <p:nvPr/>
        </p:nvSpPr>
        <p:spPr>
          <a:xfrm>
            <a:off x="3480" y="4775581"/>
            <a:ext cx="6851039" cy="1135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5A29B5-8033-4102-B4BB-F4CCD0EC82AE}"/>
              </a:ext>
            </a:extLst>
          </p:cNvPr>
          <p:cNvSpPr/>
          <p:nvPr/>
        </p:nvSpPr>
        <p:spPr>
          <a:xfrm rot="16200000">
            <a:off x="3357364" y="-2623759"/>
            <a:ext cx="133702" cy="689625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DC922F30-B1E0-45CF-8828-AD661BC12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390" y="3879620"/>
            <a:ext cx="1452610" cy="8772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DC1D44-9C17-4D57-A4DF-0F81861D67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99"/>
          <a:stretch/>
        </p:blipFill>
        <p:spPr>
          <a:xfrm>
            <a:off x="-6962" y="907870"/>
            <a:ext cx="6871924" cy="39236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F38F74-D635-4CB8-B4D9-E3B03EBE792F}"/>
              </a:ext>
            </a:extLst>
          </p:cNvPr>
          <p:cNvSpPr txBox="1"/>
          <p:nvPr/>
        </p:nvSpPr>
        <p:spPr>
          <a:xfrm>
            <a:off x="1786717" y="955342"/>
            <a:ext cx="5213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>
                <a:solidFill>
                  <a:schemeClr val="bg1"/>
                </a:solidFill>
              </a:rPr>
              <a:t>The Hispanic Bar Association of New Jersey </a:t>
            </a:r>
          </a:p>
          <a:p>
            <a:r>
              <a:rPr lang="en-US" i="1" dirty="0">
                <a:solidFill>
                  <a:schemeClr val="bg1"/>
                </a:solidFill>
              </a:rPr>
              <a:t>cordially invites you to its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9D7176-CEAD-462F-B2F2-F9D54CCB31E9}"/>
              </a:ext>
            </a:extLst>
          </p:cNvPr>
          <p:cNvSpPr txBox="1"/>
          <p:nvPr/>
        </p:nvSpPr>
        <p:spPr>
          <a:xfrm>
            <a:off x="1772223" y="4837076"/>
            <a:ext cx="49383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cap="small" dirty="0">
                <a:solidFill>
                  <a:schemeClr val="bg1"/>
                </a:solidFill>
              </a:rPr>
              <a:t>Liberty House </a:t>
            </a:r>
            <a:r>
              <a:rPr lang="en-US" cap="small" dirty="0">
                <a:solidFill>
                  <a:schemeClr val="bg1"/>
                </a:solidFill>
              </a:rPr>
              <a:t> </a:t>
            </a:r>
          </a:p>
          <a:p>
            <a:r>
              <a:rPr lang="en-US" b="1" cap="small" dirty="0">
                <a:solidFill>
                  <a:schemeClr val="bg1"/>
                </a:solidFill>
              </a:rPr>
              <a:t>76 Audrey </a:t>
            </a:r>
            <a:r>
              <a:rPr lang="en-US" b="1" cap="small" dirty="0" err="1">
                <a:solidFill>
                  <a:schemeClr val="bg1"/>
                </a:solidFill>
              </a:rPr>
              <a:t>Zapp</a:t>
            </a:r>
            <a:r>
              <a:rPr lang="en-US" b="1" cap="small" dirty="0">
                <a:solidFill>
                  <a:schemeClr val="bg1"/>
                </a:solidFill>
              </a:rPr>
              <a:t> Drive I Jersey City I New Jersey</a:t>
            </a:r>
          </a:p>
          <a:p>
            <a:r>
              <a:rPr lang="en-US" cap="small" dirty="0">
                <a:solidFill>
                  <a:schemeClr val="accent4">
                    <a:lumMod val="75000"/>
                  </a:schemeClr>
                </a:solidFill>
              </a:rPr>
              <a:t>November 11, 2021 </a:t>
            </a:r>
            <a:r>
              <a:rPr lang="en-US" cap="small" dirty="0">
                <a:solidFill>
                  <a:schemeClr val="bg1"/>
                </a:solidFill>
              </a:rPr>
              <a:t>I </a:t>
            </a:r>
            <a:r>
              <a:rPr lang="en-US" cap="small" dirty="0">
                <a:solidFill>
                  <a:schemeClr val="accent4">
                    <a:lumMod val="75000"/>
                  </a:schemeClr>
                </a:solidFill>
              </a:rPr>
              <a:t>6:30 pm – 10:30 pm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F53C1D-DFDA-4D96-B8AC-2037604F45F4}"/>
              </a:ext>
            </a:extLst>
          </p:cNvPr>
          <p:cNvSpPr txBox="1"/>
          <p:nvPr/>
        </p:nvSpPr>
        <p:spPr>
          <a:xfrm>
            <a:off x="1786717" y="1479437"/>
            <a:ext cx="50501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42</a:t>
            </a:r>
            <a:r>
              <a:rPr lang="en-US" b="1" baseline="30000" dirty="0">
                <a:solidFill>
                  <a:schemeClr val="accent4">
                    <a:lumMod val="75000"/>
                  </a:schemeClr>
                </a:solidFill>
              </a:rPr>
              <a:t>nd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Annual Installation and Swearing-In Ceremony</a:t>
            </a:r>
            <a:br>
              <a:rPr lang="en-US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of the Incoming President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Tabatha L. Castro</a:t>
            </a:r>
          </a:p>
          <a:p>
            <a:r>
              <a:rPr lang="en-US" b="1" i="1" dirty="0">
                <a:solidFill>
                  <a:schemeClr val="accent4">
                    <a:lumMod val="75000"/>
                  </a:schemeClr>
                </a:solidFill>
              </a:rPr>
              <a:t>and the 2021-2022 Officers and Trustees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6CDBE5-B8F0-49EB-B42A-67CA52CACDDA}"/>
              </a:ext>
            </a:extLst>
          </p:cNvPr>
          <p:cNvSpPr/>
          <p:nvPr/>
        </p:nvSpPr>
        <p:spPr>
          <a:xfrm rot="16200000">
            <a:off x="3359363" y="1343504"/>
            <a:ext cx="12535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8 easy ways to fancy up your holiday cocktails at home | Salon.com">
            <a:extLst>
              <a:ext uri="{FF2B5EF4-FFF2-40B4-BE49-F238E27FC236}">
                <a16:creationId xmlns:a16="http://schemas.microsoft.com/office/drawing/2014/main" id="{68E045BE-7F7C-459B-9FB4-0EE5979991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89" r="33250" b="40848"/>
          <a:stretch/>
        </p:blipFill>
        <p:spPr bwMode="auto">
          <a:xfrm>
            <a:off x="-24328" y="1282"/>
            <a:ext cx="6922925" cy="79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FA85C9-F024-4901-A3C8-BB15367291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1" b="4235"/>
          <a:stretch/>
        </p:blipFill>
        <p:spPr>
          <a:xfrm>
            <a:off x="252000" y="397599"/>
            <a:ext cx="1319072" cy="2452690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2CCB22-B8A7-4D2F-AF8E-F789840A9E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215" y="45319"/>
            <a:ext cx="729571" cy="9450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A200AB-B418-4194-AF02-0C1EFDB3FD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094" y="8350988"/>
            <a:ext cx="934088" cy="533450"/>
          </a:xfrm>
          <a:prstGeom prst="rect">
            <a:avLst/>
          </a:prstGeom>
        </p:spPr>
      </p:pic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C4D2F0DB-C4AB-4AD2-A2D6-A9A202494F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776" y="8310315"/>
            <a:ext cx="1731802" cy="342896"/>
          </a:xfrm>
          <a:prstGeom prst="rect">
            <a:avLst/>
          </a:prstGeom>
        </p:spPr>
      </p:pic>
      <p:pic>
        <p:nvPicPr>
          <p:cNvPr id="21" name="Picture 20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00480CEA-6CCA-4580-9577-8D7D2DCB41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794" y="7792187"/>
            <a:ext cx="992462" cy="270584"/>
          </a:xfrm>
          <a:prstGeom prst="rect">
            <a:avLst/>
          </a:prstGeom>
        </p:spPr>
      </p:pic>
      <p:pic>
        <p:nvPicPr>
          <p:cNvPr id="23" name="Picture 22" descr="Text&#10;&#10;Description automatically generated with medium confidence">
            <a:extLst>
              <a:ext uri="{FF2B5EF4-FFF2-40B4-BE49-F238E27FC236}">
                <a16:creationId xmlns:a16="http://schemas.microsoft.com/office/drawing/2014/main" id="{54EDAE30-DCF4-47FF-9C62-9C0D28A2CC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07" y="8228791"/>
            <a:ext cx="1110262" cy="814266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8183568-AC16-456F-A939-C41FEF3047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886" y="8314978"/>
            <a:ext cx="934088" cy="627593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C784B02B-5206-43F1-82BA-2F71606EF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8" y="4937885"/>
            <a:ext cx="1454396" cy="94508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40D120D-1D36-4F64-906C-E8FA16D9BF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0" y="7730949"/>
            <a:ext cx="962109" cy="655536"/>
          </a:xfrm>
          <a:prstGeom prst="rect">
            <a:avLst/>
          </a:prstGeom>
        </p:spPr>
      </p:pic>
      <p:pic>
        <p:nvPicPr>
          <p:cNvPr id="18" name="Picture 1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E4434DC-176C-47F0-B118-31FE6AD9206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2" y="8477140"/>
            <a:ext cx="1410936" cy="281146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5825EAD-569A-444C-A741-32987DE418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345" y="7727756"/>
            <a:ext cx="717942" cy="50103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E204C4B-D587-46BE-A3F6-8C1E1A58C589}"/>
              </a:ext>
            </a:extLst>
          </p:cNvPr>
          <p:cNvSpPr/>
          <p:nvPr/>
        </p:nvSpPr>
        <p:spPr>
          <a:xfrm rot="16200000" flipH="1">
            <a:off x="3353605" y="2545911"/>
            <a:ext cx="133704" cy="686116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74A506F3-8EA8-475E-9396-0E41C3C70B6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19" y="7733946"/>
            <a:ext cx="1351116" cy="417789"/>
          </a:xfrm>
          <a:prstGeom prst="rect">
            <a:avLst/>
          </a:prstGeom>
        </p:spPr>
      </p:pic>
      <p:pic>
        <p:nvPicPr>
          <p:cNvPr id="27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7D365250-63C8-4C73-A254-7838FE6B17A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00" y="6529135"/>
            <a:ext cx="914400" cy="282621"/>
          </a:xfrm>
          <a:prstGeom prst="rect">
            <a:avLst/>
          </a:prstGeom>
        </p:spPr>
      </p:pic>
      <p:pic>
        <p:nvPicPr>
          <p:cNvPr id="29" name="Picture 28">
            <a:hlinkClick r:id="rId17"/>
            <a:extLst>
              <a:ext uri="{FF2B5EF4-FFF2-40B4-BE49-F238E27FC236}">
                <a16:creationId xmlns:a16="http://schemas.microsoft.com/office/drawing/2014/main" id="{FE2DAC68-816B-4A16-98FC-B02AFA1F34C2}"/>
              </a:ext>
            </a:extLst>
          </p:cNvPr>
          <p:cNvPicPr/>
          <p:nvPr/>
        </p:nvPicPr>
        <p:blipFill>
          <a:blip r:embed="rId18" r:link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731" y="6476280"/>
            <a:ext cx="453055" cy="474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4E8A1FD-BEDF-4F01-B1A2-59BCBB0A109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93" y="6556919"/>
            <a:ext cx="914400" cy="307421"/>
          </a:xfrm>
          <a:prstGeom prst="rect">
            <a:avLst/>
          </a:prstGeom>
        </p:spPr>
      </p:pic>
      <p:pic>
        <p:nvPicPr>
          <p:cNvPr id="34" name="Picture 3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D91CB06-3DF6-49D5-9CDD-F2E2FDFE9C4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182" y="6476280"/>
            <a:ext cx="1042431" cy="546507"/>
          </a:xfrm>
          <a:prstGeom prst="rect">
            <a:avLst/>
          </a:prstGeom>
        </p:spPr>
      </p:pic>
      <p:pic>
        <p:nvPicPr>
          <p:cNvPr id="36" name="Picture 35" descr="Logo, company name&#10;&#10;Description automatically generated">
            <a:extLst>
              <a:ext uri="{FF2B5EF4-FFF2-40B4-BE49-F238E27FC236}">
                <a16:creationId xmlns:a16="http://schemas.microsoft.com/office/drawing/2014/main" id="{ABCDF28E-87C5-4AA2-BC16-C0BC8430B01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733" y="6504619"/>
            <a:ext cx="934088" cy="386657"/>
          </a:xfrm>
          <a:prstGeom prst="rect">
            <a:avLst/>
          </a:prstGeom>
        </p:spPr>
      </p:pic>
      <p:pic>
        <p:nvPicPr>
          <p:cNvPr id="39" name="Picture 38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140B41FD-03CE-4065-B0E6-904D76A800D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" y="6461593"/>
            <a:ext cx="1792371" cy="697003"/>
          </a:xfrm>
          <a:prstGeom prst="rect">
            <a:avLst/>
          </a:prstGeom>
        </p:spPr>
      </p:pic>
      <p:pic>
        <p:nvPicPr>
          <p:cNvPr id="41" name="Picture 4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801EAB2-122F-4A56-A061-BBA87B4415A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225" y="7733946"/>
            <a:ext cx="1250353" cy="3739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F37EC0-1C68-4A85-B2D8-C381BA66FD2C}"/>
              </a:ext>
            </a:extLst>
          </p:cNvPr>
          <p:cNvSpPr txBox="1"/>
          <p:nvPr/>
        </p:nvSpPr>
        <p:spPr>
          <a:xfrm>
            <a:off x="119331" y="6009343"/>
            <a:ext cx="1642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Underwriter Sponsor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B3604B-83B2-4363-B971-C32E4F2C5740}"/>
              </a:ext>
            </a:extLst>
          </p:cNvPr>
          <p:cNvSpPr txBox="1"/>
          <p:nvPr/>
        </p:nvSpPr>
        <p:spPr>
          <a:xfrm>
            <a:off x="1946399" y="5998166"/>
            <a:ext cx="98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Platinum Sponsor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64FACCC-F78B-4E07-AEFE-9BD7E5404529}"/>
              </a:ext>
            </a:extLst>
          </p:cNvPr>
          <p:cNvSpPr txBox="1"/>
          <p:nvPr/>
        </p:nvSpPr>
        <p:spPr>
          <a:xfrm>
            <a:off x="3004902" y="6007274"/>
            <a:ext cx="1119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Gold Sponsor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18729D-2E44-4C14-B437-7CFA786662EB}"/>
              </a:ext>
            </a:extLst>
          </p:cNvPr>
          <p:cNvSpPr txBox="1"/>
          <p:nvPr/>
        </p:nvSpPr>
        <p:spPr>
          <a:xfrm>
            <a:off x="4373861" y="6009343"/>
            <a:ext cx="1125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Silver Sponsors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181BB2-0C4A-44DD-8AB2-D4D1C646FE48}"/>
              </a:ext>
            </a:extLst>
          </p:cNvPr>
          <p:cNvSpPr txBox="1"/>
          <p:nvPr/>
        </p:nvSpPr>
        <p:spPr>
          <a:xfrm>
            <a:off x="1172" y="7404125"/>
            <a:ext cx="6871924" cy="30777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Adobe Song Std L" panose="02020300000000000000" pitchFamily="18" charset="-128"/>
              </a:rPr>
              <a:t>Amigo Sponsors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D8DF9B7-3BD9-4D19-837C-1A970BD51B2D}"/>
              </a:ext>
            </a:extLst>
          </p:cNvPr>
          <p:cNvSpPr txBox="1"/>
          <p:nvPr/>
        </p:nvSpPr>
        <p:spPr>
          <a:xfrm>
            <a:off x="5871359" y="5998166"/>
            <a:ext cx="98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Primo Sponsor</a:t>
            </a:r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4DDB8E73-EB7C-4F6E-BDAD-F6E1596F1AE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77" y="6914635"/>
            <a:ext cx="510348" cy="384946"/>
          </a:xfrm>
          <a:prstGeom prst="rect">
            <a:avLst/>
          </a:prstGeom>
        </p:spPr>
      </p:pic>
      <p:pic>
        <p:nvPicPr>
          <p:cNvPr id="37" name="Picture 36" descr="Text&#10;&#10;Description automatically generated">
            <a:extLst>
              <a:ext uri="{FF2B5EF4-FFF2-40B4-BE49-F238E27FC236}">
                <a16:creationId xmlns:a16="http://schemas.microsoft.com/office/drawing/2014/main" id="{A0985866-4BA2-4E5E-ADF6-F41A48EF230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52" y="6798010"/>
            <a:ext cx="604558" cy="608414"/>
          </a:xfrm>
          <a:prstGeom prst="rect">
            <a:avLst/>
          </a:prstGeom>
        </p:spPr>
      </p:pic>
      <p:sp>
        <p:nvSpPr>
          <p:cNvPr id="17" name="AutoShape 2" descr="Scarinci Hollenbeck, LLC">
            <a:extLst>
              <a:ext uri="{FF2B5EF4-FFF2-40B4-BE49-F238E27FC236}">
                <a16:creationId xmlns:a16="http://schemas.microsoft.com/office/drawing/2014/main" id="{55D16427-5A4F-4E5F-BD17-1F76082241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3F20900F-12EC-4AF2-A07C-6F6B5DC843F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857025" y="6872860"/>
            <a:ext cx="1011708" cy="441596"/>
          </a:xfrm>
          <a:prstGeom prst="rect">
            <a:avLst/>
          </a:prstGeom>
        </p:spPr>
      </p:pic>
      <p:pic>
        <p:nvPicPr>
          <p:cNvPr id="42" name="Picture 41" descr="Qr code&#10;&#10;Description automatically generated">
            <a:extLst>
              <a:ext uri="{FF2B5EF4-FFF2-40B4-BE49-F238E27FC236}">
                <a16:creationId xmlns:a16="http://schemas.microsoft.com/office/drawing/2014/main" id="{B7ED1270-F803-4B5F-B823-7D4182D01EC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733" y="3608935"/>
            <a:ext cx="951055" cy="104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9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</TotalTime>
  <Words>67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Song Std L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Cristal Lambert</dc:creator>
  <cp:lastModifiedBy>Office</cp:lastModifiedBy>
  <cp:revision>30</cp:revision>
  <dcterms:created xsi:type="dcterms:W3CDTF">2021-09-30T16:56:45Z</dcterms:created>
  <dcterms:modified xsi:type="dcterms:W3CDTF">2021-10-31T01:43:54Z</dcterms:modified>
</cp:coreProperties>
</file>