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1AA"/>
    <a:srgbClr val="1F4E79"/>
    <a:srgbClr val="2D5477"/>
    <a:srgbClr val="5785AE"/>
    <a:srgbClr val="476072"/>
    <a:srgbClr val="49749C"/>
    <a:srgbClr val="988565"/>
    <a:srgbClr val="FFFFFF"/>
    <a:srgbClr val="566E26"/>
    <a:srgbClr val="DBB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268" y="-1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8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7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0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151D-BA21-40EB-968D-2DE4DD40C83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F3483-A1D5-4BED-BFFF-E361895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MGonzalez@OGCSolutions.com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mailto:aaviles@fisherphillips.com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picture containing logo&#10;&#10;Description automatically generated">
            <a:extLst>
              <a:ext uri="{FF2B5EF4-FFF2-40B4-BE49-F238E27FC236}">
                <a16:creationId xmlns:a16="http://schemas.microsoft.com/office/drawing/2014/main" id="{EFD48950-3F60-799C-8B09-9FFE41C13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766" y="7850348"/>
            <a:ext cx="1046369" cy="783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878C16-37CB-6A8E-61C1-611F52FAF51A}"/>
              </a:ext>
            </a:extLst>
          </p:cNvPr>
          <p:cNvSpPr txBox="1"/>
          <p:nvPr/>
        </p:nvSpPr>
        <p:spPr>
          <a:xfrm>
            <a:off x="0" y="6906886"/>
            <a:ext cx="6858000" cy="380609"/>
          </a:xfrm>
          <a:prstGeom prst="rect">
            <a:avLst/>
          </a:prstGeom>
          <a:solidFill>
            <a:srgbClr val="E7D1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/>
              <a:t>Special Thanks to Our Conference Sponsors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C573BD1-CE95-524F-BD92-086FB33CD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778" y="7461534"/>
            <a:ext cx="927535" cy="716566"/>
          </a:xfrm>
          <a:prstGeom prst="rect">
            <a:avLst/>
          </a:prstGeom>
        </p:spPr>
      </p:pic>
      <p:pic>
        <p:nvPicPr>
          <p:cNvPr id="11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C37DB084-42BA-6829-D00A-09E323D141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5" b="24444"/>
          <a:stretch/>
        </p:blipFill>
        <p:spPr>
          <a:xfrm>
            <a:off x="29905" y="7495099"/>
            <a:ext cx="1527886" cy="1037707"/>
          </a:xfrm>
          <a:prstGeom prst="rect">
            <a:avLst/>
          </a:prstGeom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6EAD8C11-4D63-367C-206E-CA32E972B1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588" y="8247099"/>
            <a:ext cx="1058782" cy="55671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3B649A98-4E7A-5E11-8CF0-221A2FC377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027" y="7956140"/>
            <a:ext cx="441433" cy="379529"/>
          </a:xfrm>
          <a:prstGeom prst="rect">
            <a:avLst/>
          </a:prstGeom>
        </p:spPr>
      </p:pic>
      <p:pic>
        <p:nvPicPr>
          <p:cNvPr id="22" name="Picture 21" descr="A picture containing icon&#10;&#10;Description automatically generated">
            <a:extLst>
              <a:ext uri="{FF2B5EF4-FFF2-40B4-BE49-F238E27FC236}">
                <a16:creationId xmlns:a16="http://schemas.microsoft.com/office/drawing/2014/main" id="{FDB70576-0CE3-40F2-3D55-1CD63E042D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856" y="7884234"/>
            <a:ext cx="1046369" cy="210241"/>
          </a:xfrm>
          <a:prstGeom prst="rect">
            <a:avLst/>
          </a:prstGeom>
        </p:spPr>
      </p:pic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B2B9791E-8B4D-C84A-BD97-D206FACB4B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316" y="7672267"/>
            <a:ext cx="1005722" cy="227992"/>
          </a:xfrm>
          <a:prstGeom prst="rect">
            <a:avLst/>
          </a:prstGeom>
        </p:spPr>
      </p:pic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ED3BBD34-9058-8539-615E-220A93586E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24" y="7616862"/>
            <a:ext cx="1393811" cy="233486"/>
          </a:xfrm>
          <a:prstGeom prst="rect">
            <a:avLst/>
          </a:prstGeom>
        </p:spPr>
      </p:pic>
      <p:pic>
        <p:nvPicPr>
          <p:cNvPr id="30" name="Picture 29" descr="Diagram&#10;&#10;Description automatically generated">
            <a:extLst>
              <a:ext uri="{FF2B5EF4-FFF2-40B4-BE49-F238E27FC236}">
                <a16:creationId xmlns:a16="http://schemas.microsoft.com/office/drawing/2014/main" id="{0E9BB090-AD60-D6A5-66DF-9F87F54414A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54"/>
          <a:stretch/>
        </p:blipFill>
        <p:spPr>
          <a:xfrm>
            <a:off x="0" y="-27230"/>
            <a:ext cx="5390148" cy="59968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D17C9DE-3CF3-5A8C-B8FB-97DBC5E0BC60}"/>
              </a:ext>
            </a:extLst>
          </p:cNvPr>
          <p:cNvSpPr txBox="1"/>
          <p:nvPr/>
        </p:nvSpPr>
        <p:spPr>
          <a:xfrm>
            <a:off x="1037" y="6299510"/>
            <a:ext cx="6858000" cy="613522"/>
          </a:xfrm>
          <a:prstGeom prst="rect">
            <a:avLst/>
          </a:prstGeom>
          <a:solidFill>
            <a:srgbClr val="5785AE"/>
          </a:solidFill>
          <a:ln>
            <a:solidFill>
              <a:srgbClr val="49749C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Earn </a:t>
            </a:r>
            <a:r>
              <a:rPr lang="en-US" sz="1200" b="1" u="sng" dirty="0"/>
              <a:t>FREE</a:t>
            </a:r>
            <a:r>
              <a:rPr lang="en-US" sz="1200" b="1" dirty="0"/>
              <a:t> CLE credits </a:t>
            </a:r>
            <a:r>
              <a:rPr lang="en-US" sz="1100" b="1" dirty="0">
                <a:solidFill>
                  <a:schemeClr val="bg1"/>
                </a:solidFill>
              </a:rPr>
              <a:t>while hearing from leaders from various industries regarding 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ethical considerations faced by in-house counsel and attorney-client privilege issues 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arising from  the dual legal and business roles held by in-house counsel.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BAEE83-646C-E31B-F4E4-43B727030023}"/>
              </a:ext>
            </a:extLst>
          </p:cNvPr>
          <p:cNvSpPr txBox="1"/>
          <p:nvPr/>
        </p:nvSpPr>
        <p:spPr>
          <a:xfrm>
            <a:off x="16959" y="5955487"/>
            <a:ext cx="5343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 today at </a:t>
            </a:r>
            <a:r>
              <a:rPr lang="en-US" b="1" i="0" u="none" strike="noStrike" dirty="0">
                <a:effectLst/>
              </a:rPr>
              <a:t>https://njhba.org/event-5114159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5C74AC-2A25-6E1F-82BA-C8199262C16F}"/>
              </a:ext>
            </a:extLst>
          </p:cNvPr>
          <p:cNvSpPr/>
          <p:nvPr/>
        </p:nvSpPr>
        <p:spPr>
          <a:xfrm>
            <a:off x="5161547" y="-30799"/>
            <a:ext cx="1709832" cy="6943831"/>
          </a:xfrm>
          <a:prstGeom prst="rect">
            <a:avLst/>
          </a:prstGeom>
          <a:solidFill>
            <a:srgbClr val="9885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8C73CF-22E7-DC71-0C6B-9E7F70F8488E}"/>
              </a:ext>
            </a:extLst>
          </p:cNvPr>
          <p:cNvSpPr txBox="1"/>
          <p:nvPr/>
        </p:nvSpPr>
        <p:spPr>
          <a:xfrm>
            <a:off x="0" y="8665428"/>
            <a:ext cx="6866018" cy="478572"/>
          </a:xfrm>
          <a:prstGeom prst="rect">
            <a:avLst/>
          </a:prstGeom>
          <a:solidFill>
            <a:srgbClr val="E7D1AA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b="1" i="0" u="sng" dirty="0">
                <a:effectLst/>
              </a:rPr>
              <a:t>For sponsorship inquiries contact conference chairs</a:t>
            </a:r>
            <a:r>
              <a:rPr lang="en-US" sz="1200" b="1" i="0" u="none" strike="noStrike" dirty="0">
                <a:effectLst/>
              </a:rPr>
              <a:t>:</a:t>
            </a:r>
            <a:r>
              <a:rPr lang="en-US" sz="1200" dirty="0"/>
              <a:t>  </a:t>
            </a:r>
            <a:r>
              <a:rPr lang="en-US" sz="1200" b="1" i="0" u="none" strike="noStrike" dirty="0">
                <a:effectLst/>
              </a:rPr>
              <a:t>Cristal Lambert (cristalreyeslambert@gmail.com) , Alba Aviles (</a:t>
            </a:r>
            <a:r>
              <a:rPr lang="en-US" sz="1200" b="1" i="0" u="none" strike="noStrike" dirty="0"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aaviles@fisherphillips.com</a:t>
            </a:r>
            <a:r>
              <a:rPr lang="en-US" sz="1200" b="1" i="0" u="none" strike="noStrike" dirty="0">
                <a:effectLst/>
              </a:rPr>
              <a:t>) , and Marco Gonzalez (</a:t>
            </a:r>
            <a:r>
              <a:rPr lang="en-US" sz="1200" b="1" i="0" u="none" strike="noStrike" dirty="0"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MGonzalez@OGCSolutions.com</a:t>
            </a:r>
            <a:r>
              <a:rPr lang="en-US" sz="1200" b="0" i="0" u="none" strike="noStrike" dirty="0">
                <a:effectLst/>
              </a:rPr>
              <a:t>)</a:t>
            </a:r>
            <a:endParaRPr lang="en-US" sz="1200" dirty="0">
              <a:effectLst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8E3077-ECFA-A783-82EC-EA8443FE61CB}"/>
              </a:ext>
            </a:extLst>
          </p:cNvPr>
          <p:cNvSpPr txBox="1"/>
          <p:nvPr/>
        </p:nvSpPr>
        <p:spPr>
          <a:xfrm>
            <a:off x="3146649" y="7285244"/>
            <a:ext cx="3711351" cy="276999"/>
          </a:xfrm>
          <a:prstGeom prst="rect">
            <a:avLst/>
          </a:prstGeom>
          <a:solidFill>
            <a:srgbClr val="5785AE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Silver Sponsors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3055DF-DD50-AA2B-5531-11FC6E52770C}"/>
              </a:ext>
            </a:extLst>
          </p:cNvPr>
          <p:cNvSpPr txBox="1"/>
          <p:nvPr/>
        </p:nvSpPr>
        <p:spPr>
          <a:xfrm>
            <a:off x="3602" y="7285735"/>
            <a:ext cx="1492370" cy="276999"/>
          </a:xfrm>
          <a:prstGeom prst="rect">
            <a:avLst/>
          </a:prstGeom>
          <a:solidFill>
            <a:srgbClr val="5785AE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Diamond Sponsor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5E0F5B5-25F1-0BF0-8297-53E6FA01ACB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813" y="7654107"/>
            <a:ext cx="530441" cy="530441"/>
          </a:xfrm>
          <a:prstGeom prst="rect">
            <a:avLst/>
          </a:prstGeom>
        </p:spPr>
      </p:pic>
      <p:pic>
        <p:nvPicPr>
          <p:cNvPr id="41" name="Picture 40" descr="Logo, company name&#10;&#10;Description automatically generated">
            <a:extLst>
              <a:ext uri="{FF2B5EF4-FFF2-40B4-BE49-F238E27FC236}">
                <a16:creationId xmlns:a16="http://schemas.microsoft.com/office/drawing/2014/main" id="{EE91CA17-D2D3-4C83-4F3C-2F6E6358CAF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531" y="8390189"/>
            <a:ext cx="1058782" cy="22380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8BF8EF06-2A29-CE73-4F2C-81040A8579FB}"/>
              </a:ext>
            </a:extLst>
          </p:cNvPr>
          <p:cNvSpPr txBox="1"/>
          <p:nvPr/>
        </p:nvSpPr>
        <p:spPr>
          <a:xfrm>
            <a:off x="1660318" y="8011306"/>
            <a:ext cx="1355894" cy="276999"/>
          </a:xfrm>
          <a:prstGeom prst="rect">
            <a:avLst/>
          </a:prstGeom>
          <a:solidFill>
            <a:srgbClr val="5785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Host Sponsor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CA8A91-2431-ACB3-BAB9-05B2599F4C31}"/>
              </a:ext>
            </a:extLst>
          </p:cNvPr>
          <p:cNvSpPr txBox="1"/>
          <p:nvPr/>
        </p:nvSpPr>
        <p:spPr>
          <a:xfrm>
            <a:off x="5190913" y="-34299"/>
            <a:ext cx="16964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SPEAKERS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3D44698-A551-1A87-411D-D22B6CE8943E}"/>
              </a:ext>
            </a:extLst>
          </p:cNvPr>
          <p:cNvSpPr txBox="1"/>
          <p:nvPr/>
        </p:nvSpPr>
        <p:spPr>
          <a:xfrm>
            <a:off x="5167946" y="457145"/>
            <a:ext cx="16964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David Arroyo</a:t>
            </a:r>
            <a:r>
              <a:rPr lang="en-US" sz="900" dirty="0">
                <a:solidFill>
                  <a:schemeClr val="bg1"/>
                </a:solidFill>
              </a:rPr>
              <a:t>, Chief Legal &amp; Compliance Officer, Corporate Secretary -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Buzzfeed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852E04-0AF2-D4A7-4D2B-116C116BD643}"/>
              </a:ext>
            </a:extLst>
          </p:cNvPr>
          <p:cNvSpPr txBox="1"/>
          <p:nvPr/>
        </p:nvSpPr>
        <p:spPr>
          <a:xfrm>
            <a:off x="5164157" y="928879"/>
            <a:ext cx="169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Rich Hernandez</a:t>
            </a:r>
            <a:r>
              <a:rPr lang="en-US" sz="900" dirty="0">
                <a:solidFill>
                  <a:schemeClr val="bg1"/>
                </a:solidFill>
              </a:rPr>
              <a:t>,  SVP &amp; General Counsel -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New York Football Giants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B13455C-B47B-6D59-ACE3-85A15CFBCA24}"/>
              </a:ext>
            </a:extLst>
          </p:cNvPr>
          <p:cNvSpPr txBox="1"/>
          <p:nvPr/>
        </p:nvSpPr>
        <p:spPr>
          <a:xfrm>
            <a:off x="5165800" y="1366374"/>
            <a:ext cx="16964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Lucy M. Lopez</a:t>
            </a:r>
            <a:r>
              <a:rPr lang="en-US" sz="900" dirty="0">
                <a:solidFill>
                  <a:schemeClr val="bg1"/>
                </a:solidFill>
              </a:rPr>
              <a:t>, General Counsel, Chief Legal Officer &amp; Corporate Secretary - 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Spencer Stuart 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3BEAEB-164A-0B59-ABBF-78E0257DF669}"/>
              </a:ext>
            </a:extLst>
          </p:cNvPr>
          <p:cNvSpPr txBox="1"/>
          <p:nvPr/>
        </p:nvSpPr>
        <p:spPr>
          <a:xfrm>
            <a:off x="5165799" y="1849129"/>
            <a:ext cx="169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Freddy  Jimenez</a:t>
            </a:r>
            <a:r>
              <a:rPr lang="en-US" sz="900" dirty="0">
                <a:solidFill>
                  <a:schemeClr val="bg1"/>
                </a:solidFill>
              </a:rPr>
              <a:t>, SVP &amp; General Counsel  -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Celldex Therapeutics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7A6F3F-E65B-EA32-5852-D030EDE1B1A5}"/>
              </a:ext>
            </a:extLst>
          </p:cNvPr>
          <p:cNvSpPr txBox="1"/>
          <p:nvPr/>
        </p:nvSpPr>
        <p:spPr>
          <a:xfrm>
            <a:off x="5164155" y="2181136"/>
            <a:ext cx="169645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Lou  Diaz</a:t>
            </a:r>
            <a:r>
              <a:rPr lang="en-US" sz="900" dirty="0">
                <a:solidFill>
                  <a:schemeClr val="bg1"/>
                </a:solidFill>
              </a:rPr>
              <a:t>, General Counsel, Data Privacy &amp; Cyber Security Officer -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Gabi Solutions &amp; Affiliated Companies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A4251D-D2D9-549A-449C-647A20C80E88}"/>
              </a:ext>
            </a:extLst>
          </p:cNvPr>
          <p:cNvSpPr txBox="1"/>
          <p:nvPr/>
        </p:nvSpPr>
        <p:spPr>
          <a:xfrm>
            <a:off x="5157804" y="2763481"/>
            <a:ext cx="1696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Maria Fernandez</a:t>
            </a:r>
            <a:r>
              <a:rPr lang="en-US" sz="900" dirty="0">
                <a:solidFill>
                  <a:schemeClr val="bg1"/>
                </a:solidFill>
              </a:rPr>
              <a:t>, Global Legal &amp; Compliance Executive; former VP, Head of Ethics &amp; Compliance –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Direct Energy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A3646E-B445-040E-3546-AD646E163925}"/>
              </a:ext>
            </a:extLst>
          </p:cNvPr>
          <p:cNvSpPr txBox="1"/>
          <p:nvPr/>
        </p:nvSpPr>
        <p:spPr>
          <a:xfrm>
            <a:off x="5175026" y="157161"/>
            <a:ext cx="169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Ann Kappler</a:t>
            </a:r>
            <a:r>
              <a:rPr lang="en-US" sz="900" dirty="0">
                <a:solidFill>
                  <a:schemeClr val="bg1"/>
                </a:solidFill>
              </a:rPr>
              <a:t>, EVP &amp; General Counsel - 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Prudential Financial</a:t>
            </a:r>
            <a:r>
              <a:rPr lang="en-US" sz="900" dirty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403C12-4D67-5F59-82AB-A75FB3D22205}"/>
              </a:ext>
            </a:extLst>
          </p:cNvPr>
          <p:cNvSpPr txBox="1"/>
          <p:nvPr/>
        </p:nvSpPr>
        <p:spPr>
          <a:xfrm>
            <a:off x="5164610" y="4887597"/>
            <a:ext cx="169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Cristal Lambert</a:t>
            </a:r>
            <a:r>
              <a:rPr lang="en-US" sz="900" dirty="0">
                <a:solidFill>
                  <a:schemeClr val="bg1"/>
                </a:solidFill>
              </a:rPr>
              <a:t>,  Senior Corporate Counsel, Litigation - 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Bed Bath &amp; Beyond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BA4554-DB4C-7E1F-D218-9522E5FF560C}"/>
              </a:ext>
            </a:extLst>
          </p:cNvPr>
          <p:cNvSpPr txBox="1"/>
          <p:nvPr/>
        </p:nvSpPr>
        <p:spPr>
          <a:xfrm>
            <a:off x="5165287" y="6454960"/>
            <a:ext cx="169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Albertina Webb</a:t>
            </a:r>
            <a:r>
              <a:rPr lang="en-US" sz="1000" dirty="0">
                <a:solidFill>
                  <a:schemeClr val="bg1"/>
                </a:solidFill>
              </a:rPr>
              <a:t>,  </a:t>
            </a:r>
            <a:r>
              <a:rPr lang="en-US" sz="900" dirty="0">
                <a:solidFill>
                  <a:schemeClr val="bg1"/>
                </a:solidFill>
              </a:rPr>
              <a:t>President -</a:t>
            </a:r>
            <a:r>
              <a:rPr lang="en-US" sz="900" b="1" dirty="0">
                <a:solidFill>
                  <a:srgbClr val="1F4E79"/>
                </a:solidFill>
              </a:rPr>
              <a:t>HBA-NJ</a:t>
            </a:r>
            <a:r>
              <a:rPr lang="en-US" sz="900" b="1" dirty="0">
                <a:solidFill>
                  <a:schemeClr val="bg1"/>
                </a:solidFill>
              </a:rPr>
              <a:t>,</a:t>
            </a:r>
            <a:r>
              <a:rPr lang="en-US" sz="900" dirty="0">
                <a:solidFill>
                  <a:schemeClr val="bg1"/>
                </a:solidFill>
              </a:rPr>
              <a:t> Partner  - </a:t>
            </a:r>
            <a:r>
              <a:rPr lang="en-US" sz="900" b="1" dirty="0">
                <a:solidFill>
                  <a:srgbClr val="1F4E79"/>
                </a:solidFill>
              </a:rPr>
              <a:t>Hill Wallack LLP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ECC2B9-155E-5A87-62D1-7D944528FE8C}"/>
              </a:ext>
            </a:extLst>
          </p:cNvPr>
          <p:cNvSpPr txBox="1"/>
          <p:nvPr/>
        </p:nvSpPr>
        <p:spPr>
          <a:xfrm>
            <a:off x="5165799" y="3371487"/>
            <a:ext cx="169645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John D. Rosero</a:t>
            </a:r>
            <a:r>
              <a:rPr lang="en-US" sz="900" b="1" dirty="0">
                <a:solidFill>
                  <a:schemeClr val="bg1"/>
                </a:solidFill>
              </a:rPr>
              <a:t>, </a:t>
            </a:r>
            <a:r>
              <a:rPr lang="en-US" sz="900" dirty="0">
                <a:solidFill>
                  <a:schemeClr val="bg1"/>
                </a:solidFill>
              </a:rPr>
              <a:t> VP &amp; Chief Compliance Officer, U.S. Businesses - 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Prudential Financial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8418C-B932-401C-C27A-96D5B60B0EC5}"/>
              </a:ext>
            </a:extLst>
          </p:cNvPr>
          <p:cNvSpPr txBox="1"/>
          <p:nvPr/>
        </p:nvSpPr>
        <p:spPr>
          <a:xfrm>
            <a:off x="5168677" y="6162015"/>
            <a:ext cx="169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Alba V. Aviles</a:t>
            </a:r>
            <a:r>
              <a:rPr lang="en-US" sz="900" dirty="0">
                <a:solidFill>
                  <a:schemeClr val="bg1"/>
                </a:solidFill>
              </a:rPr>
              <a:t>,  Associate - 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Fisher &amp; Phillips LLP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8A8C73-D0DA-5D3C-AAE3-1E9A3DD50DCA}"/>
              </a:ext>
            </a:extLst>
          </p:cNvPr>
          <p:cNvSpPr txBox="1"/>
          <p:nvPr/>
        </p:nvSpPr>
        <p:spPr>
          <a:xfrm>
            <a:off x="5164611" y="5306179"/>
            <a:ext cx="169645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Marco A. Gonzalez, Jr</a:t>
            </a:r>
            <a:r>
              <a:rPr lang="en-US" sz="1000" b="1" dirty="0"/>
              <a:t>.</a:t>
            </a:r>
            <a:r>
              <a:rPr lang="en-US" sz="900" dirty="0">
                <a:solidFill>
                  <a:schemeClr val="bg1"/>
                </a:solidFill>
              </a:rPr>
              <a:t>, Outside General Counsel - </a:t>
            </a:r>
            <a:r>
              <a:rPr lang="en-US" sz="900" b="1" dirty="0">
                <a:solidFill>
                  <a:srgbClr val="1F4E79"/>
                </a:solidFill>
              </a:rPr>
              <a:t>Statewide Hispanic Chamber of Commerce of NJ</a:t>
            </a:r>
            <a:r>
              <a:rPr lang="en-US" sz="900" dirty="0">
                <a:solidFill>
                  <a:schemeClr val="bg1"/>
                </a:solidFill>
              </a:rPr>
              <a:t>, Partner  - </a:t>
            </a:r>
            <a:r>
              <a:rPr lang="en-US" sz="900" b="1" i="0" dirty="0">
                <a:solidFill>
                  <a:srgbClr val="1F4E79"/>
                </a:solidFill>
                <a:effectLst/>
                <a:latin typeface="-apple-system"/>
              </a:rPr>
              <a:t>Outside General Counsel Solutions™</a:t>
            </a:r>
            <a:endParaRPr lang="en-US" sz="900" b="1" dirty="0">
              <a:solidFill>
                <a:srgbClr val="1F4E79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5FA29C-0D73-1EB9-EAC1-3803A31DAFDF}"/>
              </a:ext>
            </a:extLst>
          </p:cNvPr>
          <p:cNvSpPr txBox="1"/>
          <p:nvPr/>
        </p:nvSpPr>
        <p:spPr>
          <a:xfrm>
            <a:off x="1646614" y="7279288"/>
            <a:ext cx="1369598" cy="276999"/>
          </a:xfrm>
          <a:prstGeom prst="rect">
            <a:avLst/>
          </a:prstGeom>
          <a:solidFill>
            <a:srgbClr val="5785AE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Platinum Sponsor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1265DB-75B1-F559-C3E9-A8DDD0DC7806}"/>
              </a:ext>
            </a:extLst>
          </p:cNvPr>
          <p:cNvSpPr txBox="1"/>
          <p:nvPr/>
        </p:nvSpPr>
        <p:spPr>
          <a:xfrm>
            <a:off x="5168099" y="3963639"/>
            <a:ext cx="1696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Melinda Colon Cox</a:t>
            </a:r>
            <a:r>
              <a:rPr lang="en-US" sz="900" dirty="0">
                <a:solidFill>
                  <a:schemeClr val="bg1"/>
                </a:solidFill>
              </a:rPr>
              <a:t>,  General Counsel &amp; Chief Compliance Officer-  </a:t>
            </a:r>
            <a:r>
              <a:rPr lang="en-US" sz="900" b="1" dirty="0">
                <a:solidFill>
                  <a:schemeClr val="accent5">
                    <a:lumMod val="50000"/>
                  </a:schemeClr>
                </a:solidFill>
              </a:rPr>
              <a:t>New Jersey Community Capital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6B8E98-F7A8-2050-00F5-BA1F7C387CAE}"/>
              </a:ext>
            </a:extLst>
          </p:cNvPr>
          <p:cNvSpPr txBox="1"/>
          <p:nvPr/>
        </p:nvSpPr>
        <p:spPr>
          <a:xfrm>
            <a:off x="5165583" y="4552497"/>
            <a:ext cx="169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Ricardo Solano</a:t>
            </a:r>
            <a:r>
              <a:rPr lang="en-US" sz="900" dirty="0">
                <a:solidFill>
                  <a:schemeClr val="bg1"/>
                </a:solidFill>
              </a:rPr>
              <a:t>,  EVP, Chief Legal Officer -  </a:t>
            </a:r>
            <a:r>
              <a:rPr lang="en-US" sz="900" b="1" dirty="0" err="1">
                <a:solidFill>
                  <a:schemeClr val="accent5">
                    <a:lumMod val="50000"/>
                  </a:schemeClr>
                </a:solidFill>
              </a:rPr>
              <a:t>CareOne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840BFDF1-CC6D-8B54-6800-81C79E9975C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96" y="8364647"/>
            <a:ext cx="1337630" cy="232599"/>
          </a:xfrm>
          <a:prstGeom prst="rect">
            <a:avLst/>
          </a:prstGeom>
        </p:spPr>
      </p:pic>
      <p:pic>
        <p:nvPicPr>
          <p:cNvPr id="21" name="Picture 20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776DF345-BBEE-527B-0163-7C28E1AD2CD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697" y="7772747"/>
            <a:ext cx="956930" cy="53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4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302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>BBBY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Cristal Lambert</dc:creator>
  <cp:lastModifiedBy>Cristal Lambert</cp:lastModifiedBy>
  <cp:revision>43</cp:revision>
  <dcterms:created xsi:type="dcterms:W3CDTF">2023-01-12T18:05:25Z</dcterms:created>
  <dcterms:modified xsi:type="dcterms:W3CDTF">2023-01-27T15:36:35Z</dcterms:modified>
</cp:coreProperties>
</file>